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357" r:id="rId2"/>
    <p:sldId id="354" r:id="rId3"/>
    <p:sldId id="353" r:id="rId4"/>
    <p:sldId id="371" r:id="rId5"/>
  </p:sldIdLst>
  <p:sldSz cx="9144000" cy="6858000" type="screen4x3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081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734" autoAdjust="0"/>
  </p:normalViewPr>
  <p:slideViewPr>
    <p:cSldViewPr>
      <p:cViewPr varScale="1">
        <p:scale>
          <a:sx n="130" d="100"/>
          <a:sy n="130" d="100"/>
        </p:scale>
        <p:origin x="-93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8145" cy="461193"/>
          </a:xfrm>
          <a:prstGeom prst="rect">
            <a:avLst/>
          </a:prstGeom>
        </p:spPr>
        <p:txBody>
          <a:bodyPr vert="horz" lIns="86987" tIns="43493" rIns="86987" bIns="43493" rtlCol="0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734" y="1"/>
            <a:ext cx="3038145" cy="461193"/>
          </a:xfrm>
          <a:prstGeom prst="rect">
            <a:avLst/>
          </a:prstGeom>
        </p:spPr>
        <p:txBody>
          <a:bodyPr vert="horz" lIns="86987" tIns="43493" rIns="86987" bIns="43493" rtlCol="0"/>
          <a:lstStyle>
            <a:lvl1pPr algn="r">
              <a:defRPr sz="1100"/>
            </a:lvl1pPr>
          </a:lstStyle>
          <a:p>
            <a:fld id="{D3518665-5239-453F-92D9-82248B05D11E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3357"/>
            <a:ext cx="3038145" cy="461193"/>
          </a:xfrm>
          <a:prstGeom prst="rect">
            <a:avLst/>
          </a:prstGeom>
        </p:spPr>
        <p:txBody>
          <a:bodyPr vert="horz" lIns="86987" tIns="43493" rIns="86987" bIns="43493" rtlCol="0" anchor="b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734" y="8773357"/>
            <a:ext cx="3038145" cy="461193"/>
          </a:xfrm>
          <a:prstGeom prst="rect">
            <a:avLst/>
          </a:prstGeom>
        </p:spPr>
        <p:txBody>
          <a:bodyPr vert="horz" lIns="86987" tIns="43493" rIns="86987" bIns="43493" rtlCol="0" anchor="b"/>
          <a:lstStyle>
            <a:lvl1pPr algn="r">
              <a:defRPr sz="1100"/>
            </a:lvl1pPr>
          </a:lstStyle>
          <a:p>
            <a:fld id="{2BD91627-3C19-40C1-9B99-B5B31EC49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9051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1804"/>
          </a:xfrm>
          <a:prstGeom prst="rect">
            <a:avLst/>
          </a:prstGeom>
        </p:spPr>
        <p:txBody>
          <a:bodyPr vert="horz" lIns="91954" tIns="45977" rIns="91954" bIns="4597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1804"/>
          </a:xfrm>
          <a:prstGeom prst="rect">
            <a:avLst/>
          </a:prstGeom>
        </p:spPr>
        <p:txBody>
          <a:bodyPr vert="horz" lIns="91954" tIns="45977" rIns="91954" bIns="45977" rtlCol="0"/>
          <a:lstStyle>
            <a:lvl1pPr algn="r">
              <a:defRPr sz="1200"/>
            </a:lvl1pPr>
          </a:lstStyle>
          <a:p>
            <a:fld id="{76218B12-645F-4A73-9B1E-A56F90B78434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693738"/>
            <a:ext cx="4618038" cy="34623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54" tIns="45977" rIns="91954" bIns="4597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387136"/>
            <a:ext cx="5608320" cy="4156234"/>
          </a:xfrm>
          <a:prstGeom prst="rect">
            <a:avLst/>
          </a:prstGeom>
        </p:spPr>
        <p:txBody>
          <a:bodyPr vert="horz" lIns="91954" tIns="45977" rIns="91954" bIns="45977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3037840" cy="461804"/>
          </a:xfrm>
          <a:prstGeom prst="rect">
            <a:avLst/>
          </a:prstGeom>
        </p:spPr>
        <p:txBody>
          <a:bodyPr vert="horz" lIns="91954" tIns="45977" rIns="91954" bIns="4597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8"/>
            <a:ext cx="3037840" cy="461804"/>
          </a:xfrm>
          <a:prstGeom prst="rect">
            <a:avLst/>
          </a:prstGeom>
        </p:spPr>
        <p:txBody>
          <a:bodyPr vert="horz" lIns="91954" tIns="45977" rIns="91954" bIns="45977" rtlCol="0" anchor="b"/>
          <a:lstStyle>
            <a:lvl1pPr algn="r">
              <a:defRPr sz="1200"/>
            </a:lvl1pPr>
          </a:lstStyle>
          <a:p>
            <a:fld id="{68994BFC-8744-4198-A0FF-0B155E9C0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147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555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277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9164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102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182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978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206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6521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443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142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924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275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Division-Wide Class Size Increase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3951496"/>
              </p:ext>
            </p:extLst>
          </p:nvPr>
        </p:nvGraphicFramePr>
        <p:xfrm>
          <a:off x="152399" y="1600200"/>
          <a:ext cx="8839201" cy="368566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266662"/>
                <a:gridCol w="1229139"/>
                <a:gridCol w="1143000"/>
                <a:gridCol w="1066800"/>
                <a:gridCol w="1066800"/>
                <a:gridCol w="1066800"/>
              </a:tblGrid>
              <a:tr h="68580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Sups</a:t>
                      </a:r>
                      <a:r>
                        <a:rPr lang="en-US" sz="1800" baseline="0" dirty="0" smtClean="0"/>
                        <a:t> Proposed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+0.25 Students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+0.50 Students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+0.75 Students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+1.00 Students</a:t>
                      </a:r>
                      <a:endParaRPr lang="en-US" sz="1800" dirty="0"/>
                    </a:p>
                  </a:txBody>
                  <a:tcPr/>
                </a:tc>
              </a:tr>
              <a:tr h="428552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u="none" strike="noStrike" dirty="0">
                          <a:effectLst/>
                        </a:rPr>
                        <a:t>Average Class Size Elementary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u="none" strike="noStrike" dirty="0">
                          <a:effectLst/>
                        </a:rPr>
                        <a:t>19.9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20.1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u="none" strike="noStrike" dirty="0" smtClean="0">
                          <a:effectLst/>
                        </a:rPr>
                        <a:t>20.3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u="none" strike="noStrike" dirty="0" smtClean="0">
                          <a:effectLst/>
                        </a:rPr>
                        <a:t>20.4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u="none" strike="noStrike" dirty="0" smtClean="0">
                          <a:effectLst/>
                        </a:rPr>
                        <a:t>20.6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28552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u="none" strike="noStrike" dirty="0">
                          <a:effectLst/>
                        </a:rPr>
                        <a:t>Elementary Staffing Remaining</a:t>
                      </a:r>
                      <a:endParaRPr lang="en-US" sz="2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u="none" strike="noStrike" dirty="0">
                          <a:effectLst/>
                        </a:rPr>
                        <a:t>5.93</a:t>
                      </a:r>
                      <a:endParaRPr lang="en-US" sz="2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5.10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u="none" strike="noStrike" dirty="0">
                          <a:effectLst/>
                        </a:rPr>
                        <a:t>4.49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u="none" strike="noStrike" dirty="0">
                          <a:effectLst/>
                        </a:rPr>
                        <a:t>2.91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u="none" strike="noStrike" dirty="0">
                          <a:effectLst/>
                        </a:rPr>
                        <a:t>2.45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28552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u="none" strike="noStrike" dirty="0">
                          <a:effectLst/>
                        </a:rPr>
                        <a:t>Average Class Size Middle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u="none" strike="noStrike" dirty="0">
                          <a:effectLst/>
                        </a:rPr>
                        <a:t>21.5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21.8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u="none" strike="noStrike" dirty="0">
                          <a:effectLst/>
                        </a:rPr>
                        <a:t>22.1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u="none" strike="noStrike">
                          <a:effectLst/>
                        </a:rPr>
                        <a:t>22.4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u="none" strike="noStrike" dirty="0">
                          <a:effectLst/>
                        </a:rPr>
                        <a:t>22.7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28552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u="none" strike="noStrike" dirty="0">
                          <a:effectLst/>
                        </a:rPr>
                        <a:t>Middle Teacher Class Load </a:t>
                      </a:r>
                      <a:r>
                        <a:rPr lang="en-US" sz="2000" u="none" strike="noStrike" dirty="0" smtClean="0">
                          <a:effectLst/>
                        </a:rPr>
                        <a:t>Avg.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u="none" strike="noStrike" dirty="0">
                          <a:effectLst/>
                        </a:rPr>
                        <a:t>129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131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u="none" strike="noStrike" dirty="0">
                          <a:effectLst/>
                        </a:rPr>
                        <a:t>133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u="none" strike="noStrike" dirty="0">
                          <a:effectLst/>
                        </a:rPr>
                        <a:t>135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u="none" strike="noStrike" dirty="0">
                          <a:effectLst/>
                        </a:rPr>
                        <a:t>136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28552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u="none" strike="noStrike" dirty="0">
                          <a:effectLst/>
                        </a:rPr>
                        <a:t>Average Class Size High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u="none" strike="noStrike" dirty="0">
                          <a:effectLst/>
                        </a:rPr>
                        <a:t>20.7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21.0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u="none" strike="noStrike" dirty="0">
                          <a:effectLst/>
                        </a:rPr>
                        <a:t>21.3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u="none" strike="noStrike" dirty="0">
                          <a:effectLst/>
                        </a:rPr>
                        <a:t>21.5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u="none" strike="noStrike" dirty="0">
                          <a:effectLst/>
                        </a:rPr>
                        <a:t>21.8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28552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u="none" strike="noStrike" dirty="0">
                          <a:effectLst/>
                        </a:rPr>
                        <a:t>High Teacher Class Load </a:t>
                      </a:r>
                      <a:r>
                        <a:rPr lang="en-US" sz="2000" u="none" strike="noStrike" dirty="0" smtClean="0">
                          <a:effectLst/>
                        </a:rPr>
                        <a:t>Avg.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u="none" strike="noStrike" dirty="0">
                          <a:effectLst/>
                        </a:rPr>
                        <a:t>125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126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u="none" strike="noStrike" dirty="0">
                          <a:effectLst/>
                        </a:rPr>
                        <a:t>128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u="none" strike="noStrike" dirty="0">
                          <a:effectLst/>
                        </a:rPr>
                        <a:t>130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u="none" strike="noStrike" dirty="0">
                          <a:effectLst/>
                        </a:rPr>
                        <a:t>131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28552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u="none" strike="noStrike" dirty="0" smtClean="0">
                          <a:effectLst/>
                        </a:rPr>
                        <a:t>Emergency/CL</a:t>
                      </a:r>
                      <a:r>
                        <a:rPr lang="en-US" sz="2000" u="none" strike="noStrike" baseline="0" dirty="0" smtClean="0">
                          <a:effectLst/>
                        </a:rPr>
                        <a:t> Staffing Remain.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u="none" strike="noStrike" dirty="0">
                          <a:effectLst/>
                        </a:rPr>
                        <a:t>6.99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6.99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u="none" strike="noStrike" dirty="0">
                          <a:effectLst/>
                        </a:rPr>
                        <a:t>6.99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u="none" strike="noStrike">
                          <a:effectLst/>
                        </a:rPr>
                        <a:t>6.99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u="none" strike="noStrike" dirty="0">
                          <a:effectLst/>
                        </a:rPr>
                        <a:t>6.99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492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FTE Savings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5273927"/>
              </p:ext>
            </p:extLst>
          </p:nvPr>
        </p:nvGraphicFramePr>
        <p:xfrm>
          <a:off x="76202" y="1219202"/>
          <a:ext cx="8991596" cy="289559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61998"/>
                <a:gridCol w="762000"/>
                <a:gridCol w="1219200"/>
                <a:gridCol w="914400"/>
                <a:gridCol w="1337734"/>
                <a:gridCol w="795866"/>
                <a:gridCol w="1202266"/>
                <a:gridCol w="855134"/>
                <a:gridCol w="1142998"/>
              </a:tblGrid>
              <a:tr h="6096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Grades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+0.25 Students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kern="1200" dirty="0">
                          <a:effectLst/>
                        </a:rPr>
                        <a:t>+0.50 Students</a:t>
                      </a:r>
                      <a:endParaRPr lang="en-US" sz="2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kern="1200" dirty="0">
                          <a:effectLst/>
                        </a:rPr>
                        <a:t>+0.75 Students</a:t>
                      </a:r>
                      <a:endParaRPr lang="en-US" sz="2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kern="1200" dirty="0">
                          <a:effectLst/>
                        </a:rPr>
                        <a:t>+1.00 Students</a:t>
                      </a:r>
                      <a:endParaRPr lang="en-US" sz="2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57198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Grades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FTE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Amount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FTE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Amount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FTE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Amount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FTE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Amount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6096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kern="1200" dirty="0">
                          <a:effectLst/>
                        </a:rPr>
                        <a:t>6-12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5.72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392,283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11.29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774,279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16.67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1,143,245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21.91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1,502,610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6096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kern="1200" dirty="0">
                          <a:effectLst/>
                        </a:rPr>
                        <a:t>4-12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7.32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502,317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14.45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991,094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21.35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1,464,264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28.05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1,923,875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6096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kern="1200" dirty="0">
                          <a:effectLst/>
                        </a:rPr>
                        <a:t>K-12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11.11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761,836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21.87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1,499,786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32.34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2,217,909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42.48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2,913,411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0679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FTE Savings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0845599"/>
              </p:ext>
            </p:extLst>
          </p:nvPr>
        </p:nvGraphicFramePr>
        <p:xfrm>
          <a:off x="76202" y="1219202"/>
          <a:ext cx="8991596" cy="450685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198"/>
                <a:gridCol w="1159936"/>
                <a:gridCol w="999066"/>
                <a:gridCol w="888998"/>
                <a:gridCol w="1143000"/>
                <a:gridCol w="838200"/>
                <a:gridCol w="1126066"/>
                <a:gridCol w="855134"/>
                <a:gridCol w="1142998"/>
              </a:tblGrid>
              <a:tr h="689487">
                <a:tc>
                  <a:txBody>
                    <a:bodyPr/>
                    <a:lstStyle/>
                    <a:p>
                      <a:pPr algn="ctr" fontAlgn="b"/>
                      <a:endParaRPr lang="en-US" sz="20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+0.25 Students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kern="1200" dirty="0">
                          <a:effectLst/>
                        </a:rPr>
                        <a:t>+0.50 Students</a:t>
                      </a:r>
                      <a:endParaRPr lang="en-US" sz="2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kern="1200" dirty="0">
                          <a:effectLst/>
                        </a:rPr>
                        <a:t>+0.75 Students</a:t>
                      </a:r>
                      <a:endParaRPr lang="en-US" sz="2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kern="1200" dirty="0">
                          <a:effectLst/>
                        </a:rPr>
                        <a:t>+1.00 Students</a:t>
                      </a:r>
                      <a:endParaRPr lang="en-US" sz="2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38763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Grades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FTE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Amount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FTE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Amount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FTE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Amount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FTE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Amount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689487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K-3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3.76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258,097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7.41</a:t>
                      </a:r>
                      <a:endParaRPr lang="en-US" sz="2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508,493</a:t>
                      </a:r>
                      <a:endParaRPr lang="en-US" sz="2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10.94</a:t>
                      </a:r>
                      <a:endParaRPr lang="en-US" sz="2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750,470</a:t>
                      </a:r>
                      <a:endParaRPr lang="en-US" sz="2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14.41</a:t>
                      </a:r>
                      <a:endParaRPr lang="en-US" sz="2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988,109</a:t>
                      </a:r>
                      <a:endParaRPr lang="en-US" sz="2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62066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4-5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1.60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110,034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3.16</a:t>
                      </a:r>
                      <a:endParaRPr lang="en-US" sz="2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216,815</a:t>
                      </a:r>
                      <a:endParaRPr lang="en-US" sz="2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4.68</a:t>
                      </a:r>
                      <a:endParaRPr lang="en-US" sz="2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321,019</a:t>
                      </a:r>
                      <a:endParaRPr lang="en-US" sz="2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6.14</a:t>
                      </a:r>
                      <a:endParaRPr lang="en-US" sz="2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421,265</a:t>
                      </a:r>
                      <a:endParaRPr lang="en-US" sz="2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689487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6-8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2.45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168,023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4.86</a:t>
                      </a:r>
                      <a:endParaRPr lang="en-US" sz="2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333,304</a:t>
                      </a:r>
                      <a:endParaRPr lang="en-US" sz="2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7.17</a:t>
                      </a:r>
                      <a:endParaRPr lang="en-US" sz="2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491,726</a:t>
                      </a:r>
                      <a:endParaRPr lang="en-US" sz="2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9.42</a:t>
                      </a:r>
                      <a:endParaRPr lang="en-US" sz="2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646,033</a:t>
                      </a:r>
                      <a:endParaRPr lang="en-US" sz="2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689487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9-12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3.27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224,260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6.43</a:t>
                      </a:r>
                      <a:endParaRPr lang="en-US" sz="2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440,976</a:t>
                      </a:r>
                      <a:endParaRPr lang="en-US" sz="2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9.50</a:t>
                      </a:r>
                      <a:endParaRPr lang="en-US" sz="2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651,520</a:t>
                      </a:r>
                      <a:endParaRPr lang="en-US" sz="2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12.49</a:t>
                      </a:r>
                      <a:endParaRPr lang="en-US" sz="2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856,577</a:t>
                      </a:r>
                      <a:endParaRPr lang="en-US" sz="2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689487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kern="1200" dirty="0">
                          <a:effectLst/>
                        </a:rPr>
                        <a:t>K-12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11.11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761,836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21.87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1,499,786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32.34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2,217,909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42.48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2,913,411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1956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Salary Options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2085585"/>
              </p:ext>
            </p:extLst>
          </p:nvPr>
        </p:nvGraphicFramePr>
        <p:xfrm>
          <a:off x="76202" y="1219203"/>
          <a:ext cx="8762999" cy="271077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425320"/>
                <a:gridCol w="2088956"/>
                <a:gridCol w="1858814"/>
                <a:gridCol w="2389909"/>
              </a:tblGrid>
              <a:tr h="489616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Scenario 1% - 2%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Scenario 0% - 2%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01189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1%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July 1, 2014 Through Dec.31, 2014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2%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January 1 – June 30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0%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July 1, 2014 Through Dec.31, 2014</a:t>
                      </a:r>
                      <a:endParaRPr lang="en-US" sz="20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2%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January 1 – June 30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407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Classified Savings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Teacher Savings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Classified Savings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Teacher Savings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896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$176,670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$343,724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$356,103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$687,448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89616"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Total Savings: $520,394</a:t>
                      </a:r>
                      <a:endParaRPr lang="en-US" sz="2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Total Savings: </a:t>
                      </a:r>
                      <a:r>
                        <a:rPr lang="en-US" sz="2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$1,043,552</a:t>
                      </a:r>
                      <a:endParaRPr lang="en-US" sz="2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57200" y="5181600"/>
            <a:ext cx="792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Employee health insurance premiums are expected to rise by 8% as well as other plan changes.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7526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2358</TotalTime>
  <Words>295</Words>
  <Application>Microsoft Office PowerPoint</Application>
  <PresentationFormat>On-screen Show (4:3)</PresentationFormat>
  <Paragraphs>167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1_Office Theme</vt:lpstr>
      <vt:lpstr>Division-Wide Class Size Increase</vt:lpstr>
      <vt:lpstr>FTE Savings</vt:lpstr>
      <vt:lpstr>FTE Savings</vt:lpstr>
      <vt:lpstr>Salary Options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acps</dc:creator>
  <cp:lastModifiedBy>acps</cp:lastModifiedBy>
  <cp:revision>213</cp:revision>
  <cp:lastPrinted>2014-04-16T20:36:04Z</cp:lastPrinted>
  <dcterms:created xsi:type="dcterms:W3CDTF">2013-01-15T14:57:34Z</dcterms:created>
  <dcterms:modified xsi:type="dcterms:W3CDTF">2014-04-16T20:41:48Z</dcterms:modified>
</cp:coreProperties>
</file>